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  <p:sldMasterId id="2147483655" r:id="rId2"/>
    <p:sldMasterId id="2147483656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30"/>
    <p:restoredTop sz="94656"/>
  </p:normalViewPr>
  <p:slideViewPr>
    <p:cSldViewPr snapToGrid="0">
      <p:cViewPr varScale="1">
        <p:scale>
          <a:sx n="94" d="100"/>
          <a:sy n="94" d="100"/>
        </p:scale>
        <p:origin x="1288" y="200"/>
      </p:cViewPr>
      <p:guideLst>
        <p:guide orient="horz" pos="96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■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■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●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○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■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u-s-appeals-court-rejects-justice-department-antitrust-challenge-to-at-t-time-warner-deal-11551194524?mod=hp_lead_pos1" TargetMode="External"/><Relationship Id="rId4" Type="http://schemas.openxmlformats.org/officeDocument/2006/relationships/hyperlink" Target="https://variety.com/2018/biz/news/att-time-warner-merger-approved-1202840369/" TargetMode="External"/><Relationship Id="rId5" Type="http://schemas.openxmlformats.org/officeDocument/2006/relationships/hyperlink" Target="https://www.forbes.com/sites/greatspeculations/2018/06/13/att-time-warner-deal-reviewing-the-benefits-and-risks/#257cc86236e7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s://www.wsj.com/articles/kraft-heinz-discloses-sec-probe-misses-earnings-forecasts-11550789493?mod=searchresults&amp;page=2&amp;pos=5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5"/>
              <a:buFont typeface="Calibri"/>
              <a:buNone/>
            </a:pP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7793" marR="0" lvl="2" indent="-2816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None/>
            </a:pPr>
            <a:r>
              <a:rPr lang="en-US" sz="1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https://www.wsj.com/articles/u-s-appeals-court-rejects-justice-department-antitrust-challenge-to-at-t-time-warner-deal-11551194524?mod=hp_lead_pos1</a:t>
            </a:r>
            <a:endParaRPr sz="1200">
              <a:latin typeface="Garamond"/>
              <a:ea typeface="Garamond"/>
              <a:cs typeface="Garamond"/>
              <a:sym typeface="Garamond"/>
            </a:endParaRPr>
          </a:p>
          <a:p>
            <a:pPr marL="827793" marR="0" lvl="2" indent="-2816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None/>
            </a:pPr>
            <a:r>
              <a:rPr lang="en-US" sz="1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https://variety.com/2018/biz/news/att-time-warner-merger-approved-1202840369/</a:t>
            </a:r>
            <a:endParaRPr sz="1200">
              <a:latin typeface="Garamond"/>
              <a:ea typeface="Garamond"/>
              <a:cs typeface="Garamond"/>
              <a:sym typeface="Garamond"/>
            </a:endParaRPr>
          </a:p>
          <a:p>
            <a:pPr marL="827793" marR="0" lvl="2" indent="-2816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None/>
            </a:pPr>
            <a:r>
              <a:rPr lang="en-US" sz="12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https://www.forbes.com/sites/greatspeculations/2018/06/13/att-time-warner-deal-reviewing-the-benefits-and-risks/#257cc86236e7</a:t>
            </a:r>
            <a:endParaRPr sz="1200">
              <a:latin typeface="Garamond"/>
              <a:ea typeface="Garamond"/>
              <a:cs typeface="Garamond"/>
              <a:sym typeface="Garamond"/>
            </a:endParaRPr>
          </a:p>
          <a:p>
            <a:pPr marL="827794" marR="0" lvl="2" indent="-2816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erriweather Sans"/>
              <a:buNone/>
            </a:pPr>
            <a:r>
              <a:rPr lang="en-US" sz="1200">
                <a:latin typeface="Garamond"/>
                <a:ea typeface="Garamond"/>
                <a:cs typeface="Garamond"/>
                <a:sym typeface="Garamond"/>
              </a:rPr>
              <a:t>https://www.wsj.com/articles/fiat-chrysler-to-invest-4-5-billion-in-manufacturing-in-michigan-create-nearly-6-500-jobs-11551198601</a:t>
            </a:r>
            <a:endParaRPr sz="12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2" name="Google Shape;52;p2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018823" marR="0" lvl="2" indent="-319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https://www.wsj.com/articles/kraft-heinz-discloses-sec-probe-misses-earnings-forecasts-11550789493?mod=searchresults&amp;page=2&amp;pos=5</a:t>
            </a:r>
            <a:endParaRPr sz="1800"/>
          </a:p>
          <a:p>
            <a:pPr marL="1018823" marR="0" lvl="2" indent="-3197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Kraft natural-cheese sales declined 2% last year by volume, while private-label versions grew by nearly 9%, according to data from market-research firm IRI.</a:t>
            </a:r>
            <a:endParaRPr sz="1800"/>
          </a:p>
        </p:txBody>
      </p:sp>
      <p:sp>
        <p:nvSpPr>
          <p:cNvPr id="59" name="Google Shape;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r>
              <a:rPr lang="en-US"/>
              <a:t>https://www.wsj.com/articles/ges-asset-sales-bode-well-for-balance-sheet-11551208711?mod=searchresults&amp;page=1&amp;pos=3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4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</a:pPr>
            <a:endParaRPr/>
          </a:p>
        </p:txBody>
      </p:sp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age">
  <p:cSld name="Title P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300621" y="2337941"/>
            <a:ext cx="8247887" cy="51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Char char="●"/>
              <a:defRPr sz="27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2"/>
          </p:nvPr>
        </p:nvSpPr>
        <p:spPr>
          <a:xfrm>
            <a:off x="1300621" y="4918371"/>
            <a:ext cx="8247872" cy="2064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330200" algn="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1522851" y="7068731"/>
            <a:ext cx="3199427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1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502920" y="758591"/>
            <a:ext cx="9052559" cy="6216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11150" algn="l" rtl="0">
              <a:lnSpc>
                <a:spcPct val="100000"/>
              </a:lnSpc>
              <a:spcBef>
                <a:spcPts val="1114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11150" algn="l" rtl="0">
              <a:lnSpc>
                <a:spcPct val="100000"/>
              </a:lnSpc>
              <a:spcBef>
                <a:spcPts val="1114"/>
              </a:spcBef>
              <a:spcAft>
                <a:spcPts val="0"/>
              </a:spcAft>
              <a:buClr>
                <a:schemeClr val="dk2"/>
              </a:buClr>
              <a:buSzPts val="1300"/>
              <a:buFont typeface="Merriweather Sans"/>
              <a:buChar char="–"/>
              <a:defRPr sz="13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oto Sans Symbols"/>
              <a:buChar char="▪"/>
              <a:defRPr sz="13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oto Sans Symbols"/>
              <a:buChar char="○"/>
              <a:defRPr sz="13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7208520" y="6975032"/>
            <a:ext cx="2346960" cy="7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3"/>
          </p:nvPr>
        </p:nvSpPr>
        <p:spPr>
          <a:xfrm>
            <a:off x="502920" y="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rm Overview">
  <p:cSld name="Firm Overview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5280664" y="4178892"/>
            <a:ext cx="4274818" cy="36271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02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  <a:defRPr sz="1600" b="1" i="0" u="none" strike="noStrike" cap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502920" y="875698"/>
            <a:ext cx="4274818" cy="36271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02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  <a:defRPr sz="1600" b="1" i="0" u="none" strike="noStrike" cap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10146600" y="2035325"/>
            <a:ext cx="205753" cy="410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3"/>
          </p:nvPr>
        </p:nvSpPr>
        <p:spPr>
          <a:xfrm>
            <a:off x="5282317" y="875698"/>
            <a:ext cx="4274818" cy="36271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020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●"/>
              <a:defRPr sz="1600" b="1" i="0" u="none" strike="noStrike" cap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4"/>
          </p:nvPr>
        </p:nvSpPr>
        <p:spPr>
          <a:xfrm>
            <a:off x="502920" y="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5"/>
          </p:nvPr>
        </p:nvSpPr>
        <p:spPr>
          <a:xfrm>
            <a:off x="1522851" y="7068731"/>
            <a:ext cx="3199427" cy="621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1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7208520" y="6975032"/>
            <a:ext cx="2346960" cy="7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482102" y="464515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41275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Char char="●"/>
              <a:defRPr sz="2900" b="0" i="0" u="none" strike="noStrike" cap="small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82102" y="464515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412750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Arial"/>
              <a:buChar char="●"/>
              <a:defRPr sz="2900" b="0" i="0" u="none" strike="noStrike" cap="small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42545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–"/>
              <a:defRPr sz="31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»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657600" marR="0" lvl="7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4114800" marR="0" lvl="8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692150" y="414337"/>
            <a:ext cx="8674100" cy="1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Font typeface="Garamond"/>
              <a:buNone/>
              <a:defRPr sz="49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nyu1.jpg"/>
          <p:cNvPicPr preferRelativeResize="0"/>
          <p:nvPr/>
        </p:nvPicPr>
        <p:blipFill rotWithShape="1">
          <a:blip r:embed="rId3">
            <a:alphaModFix/>
          </a:blip>
          <a:srcRect t="18209" r="329" b="10922"/>
          <a:stretch/>
        </p:blipFill>
        <p:spPr>
          <a:xfrm>
            <a:off x="0" y="0"/>
            <a:ext cx="10058399" cy="491172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 rot="-5400000">
            <a:off x="-3247570" y="3247571"/>
            <a:ext cx="7772400" cy="1277257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25"/>
              <a:buFont typeface="Garamond"/>
              <a:buNone/>
            </a:pPr>
            <a:r>
              <a:rPr lang="en-US" sz="4500" b="0" i="0" u="none" strike="noStrike" cap="small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The Finance Society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41532" y="6654085"/>
            <a:ext cx="946285" cy="94628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rot="10800000" flipH="1">
            <a:off x="502920" y="6961991"/>
            <a:ext cx="9052559" cy="20726"/>
          </a:xfrm>
          <a:prstGeom prst="rect">
            <a:avLst/>
          </a:prstGeom>
          <a:solidFill>
            <a:srgbClr val="366092"/>
          </a:solidFill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0" y="187583"/>
            <a:ext cx="10058399" cy="581265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spcFirstLastPara="1" wrap="square" lIns="101875" tIns="50925" rIns="101875" bIns="5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 strike="noStrike" cap="small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2920" y="7100497"/>
            <a:ext cx="534152" cy="53415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>
            <a:off x="0" y="4641771"/>
            <a:ext cx="10058399" cy="1141804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spcFirstLastPara="1" wrap="square" lIns="101875" tIns="50925" rIns="101875" bIns="509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</a:pPr>
            <a:endParaRPr sz="2900" b="0" i="0" u="none" strike="noStrike" cap="small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1522850" y="4746492"/>
            <a:ext cx="8247872" cy="2064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0" bIns="509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000"/>
              <a:t>Varun Bhardwaj, Jessica Chen 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Executive Committee Members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1940273" y="5002312"/>
            <a:ext cx="7028346" cy="1034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75"/>
              <a:buFont typeface="Arial"/>
              <a:buNone/>
            </a:pPr>
            <a:r>
              <a:rPr lang="en-US" sz="3100" b="1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Market Update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675"/>
              <a:buFont typeface="Arial"/>
              <a:buNone/>
            </a:pPr>
            <a:r>
              <a:rPr lang="en-US" b="0">
                <a:solidFill>
                  <a:srgbClr val="000000"/>
                </a:solidFill>
              </a:rPr>
              <a:t>February 28</a:t>
            </a:r>
            <a:r>
              <a:rPr lang="en-US" b="0" baseline="30000">
                <a:solidFill>
                  <a:srgbClr val="000000"/>
                </a:solidFill>
              </a:rPr>
              <a:t>th</a:t>
            </a:r>
            <a:r>
              <a:rPr lang="en-US" b="0">
                <a:solidFill>
                  <a:srgbClr val="000000"/>
                </a:solidFill>
              </a:rPr>
              <a:t>, 2019</a:t>
            </a:r>
            <a:endParaRPr b="0" baseline="30000">
              <a:solidFill>
                <a:srgbClr val="000000"/>
              </a:solidFill>
            </a:endParaRPr>
          </a:p>
        </p:txBody>
      </p:sp>
      <p:sp>
        <p:nvSpPr>
          <p:cNvPr id="48" name="Google Shape;48;p10"/>
          <p:cNvSpPr txBox="1"/>
          <p:nvPr/>
        </p:nvSpPr>
        <p:spPr>
          <a:xfrm>
            <a:off x="9296400" y="7315200"/>
            <a:ext cx="184666" cy="400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body" idx="3"/>
          </p:nvPr>
        </p:nvSpPr>
        <p:spPr>
          <a:xfrm>
            <a:off x="502920" y="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5"/>
              <a:buNone/>
            </a:pPr>
            <a:r>
              <a:rPr lang="en-US" sz="2900" cap="small">
                <a:solidFill>
                  <a:schemeClr val="lt1"/>
                </a:solidFill>
              </a:rPr>
              <a:t>Headlines</a:t>
            </a: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7208520" y="6975032"/>
            <a:ext cx="2346960" cy="7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1</a:t>
            </a:fld>
            <a:endParaRPr sz="1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2"/>
          </p:nvPr>
        </p:nvSpPr>
        <p:spPr>
          <a:xfrm>
            <a:off x="498744" y="926931"/>
            <a:ext cx="9052559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t" anchorCtr="0">
            <a:noAutofit/>
          </a:bodyPr>
          <a:lstStyle/>
          <a:p>
            <a:pPr marL="365760" marR="0" lvl="0" indent="-3657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en-US" sz="2400" b="1" dirty="0">
                <a:solidFill>
                  <a:schemeClr val="dk1"/>
                </a:solidFill>
              </a:rPr>
              <a:t>US Court Rejects DOJ’s Challenge to AT&amp;T-Time Warner Merger</a:t>
            </a:r>
            <a:endParaRPr dirty="0">
              <a:solidFill>
                <a:schemeClr val="dk1"/>
              </a:solidFill>
            </a:endParaRPr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>
                <a:solidFill>
                  <a:schemeClr val="dk1"/>
                </a:solidFill>
              </a:rPr>
              <a:t>Second defeat of antitrust enforcers who have been trying to block the $80 billion+ deal</a:t>
            </a:r>
            <a:endParaRPr dirty="0" smtClean="0">
              <a:solidFill>
                <a:schemeClr val="dk1"/>
              </a:solidFill>
            </a:endParaRPr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>
                <a:solidFill>
                  <a:schemeClr val="dk1"/>
                </a:solidFill>
              </a:rPr>
              <a:t>DOJ challenged the merger in 2017, saying that it will ultimately raise prices for consumers</a:t>
            </a:r>
            <a:endParaRPr dirty="0" smtClean="0">
              <a:solidFill>
                <a:schemeClr val="dk1"/>
              </a:solidFill>
            </a:endParaRPr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>
                <a:solidFill>
                  <a:schemeClr val="dk1"/>
                </a:solidFill>
              </a:rPr>
              <a:t>AT&amp;T and Time Warner are now set to launch a streaming service later this year </a:t>
            </a:r>
            <a:endParaRPr sz="500" dirty="0" smtClean="0">
              <a:solidFill>
                <a:schemeClr val="dk1"/>
              </a:solidFill>
            </a:endParaRPr>
          </a:p>
          <a:p>
            <a:pPr marL="365760" lvl="0" indent="-365760">
              <a:spcBef>
                <a:spcPts val="600"/>
              </a:spcBef>
              <a:buSzPts val="2400"/>
            </a:pPr>
            <a:r>
              <a:rPr lang="en-US" sz="2400" b="1" dirty="0" smtClean="0"/>
              <a:t>CEOs from Pfizer, Merck, </a:t>
            </a:r>
            <a:r>
              <a:rPr lang="en-US" sz="2400" b="1" dirty="0" err="1" smtClean="0"/>
              <a:t>Abbvie</a:t>
            </a:r>
            <a:r>
              <a:rPr lang="en-US" sz="2400" b="1" dirty="0" smtClean="0"/>
              <a:t>, and More Face US Senate</a:t>
            </a:r>
            <a:endParaRPr lang="en-US" dirty="0"/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/>
              <a:t>Court hearing is related to rising drug prices due to pharmaceutical price increases</a:t>
            </a:r>
            <a:endParaRPr lang="en-US" dirty="0"/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/>
              <a:t>Executives said tax bill led to investment in R&amp;D rather than drug price decreases</a:t>
            </a:r>
            <a:endParaRPr lang="en-US" dirty="0"/>
          </a:p>
          <a:p>
            <a:pPr marL="822960" lvl="2" indent="-319794">
              <a:spcBef>
                <a:spcPts val="600"/>
              </a:spcBef>
              <a:buSzPts val="1800"/>
            </a:pPr>
            <a:r>
              <a:rPr lang="en-US" sz="1800" dirty="0" smtClean="0"/>
              <a:t>Methods of thwarting competition from generic brands were also brought into question</a:t>
            </a:r>
            <a:endParaRPr lang="en-US" sz="500" dirty="0"/>
          </a:p>
          <a:p>
            <a:pPr marL="365760" lvl="0" indent="-36576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 smtClean="0"/>
              <a:t>Fiat </a:t>
            </a:r>
            <a:r>
              <a:rPr lang="en-US" sz="2400" b="1" dirty="0"/>
              <a:t>Chrysler Will Spend $4.5 Billion to Expand Michigan Factory</a:t>
            </a:r>
            <a:endParaRPr dirty="0"/>
          </a:p>
          <a:p>
            <a:pPr marL="822960" lvl="2" indent="-319793" algn="l" rtl="0"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The automaker is adding 6,500 new jobs in Michigan as part of a restructuring of its manufacturing operations, spearheaded under the leadership of Sergio Marchionne</a:t>
            </a:r>
            <a:endParaRPr dirty="0"/>
          </a:p>
          <a:p>
            <a:pPr marL="822960" lvl="2" indent="-319793" algn="l" rtl="0"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President Trump has chastised both foreign and domestic automakers for not investing enough in the US to create new manufacturing jobs</a:t>
            </a:r>
            <a:endParaRPr dirty="0"/>
          </a:p>
          <a:p>
            <a:pPr marL="822960" lvl="2" indent="-319793" algn="l" rtl="0"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At the same time, the company said it is eliminating 1,370 jobs at its factory in Belvidere, Illinois, where it builds the Jeep Cherokee compact SUV</a:t>
            </a:r>
            <a:endParaRPr sz="1800" dirty="0"/>
          </a:p>
          <a:p>
            <a:pPr marL="822960" lvl="2" indent="-319793" algn="l" rtl="0"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/>
              <a:t>Fiat Chrysler won praise from Trump last year when the automaker said it would invest $1 billion to shift some pickup truck production from Mexico to Michigan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498744" y="926931"/>
            <a:ext cx="9052559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t" anchorCtr="0">
            <a:noAutofit/>
          </a:bodyPr>
          <a:lstStyle/>
          <a:p>
            <a:pPr marL="368300" lvl="1" indent="-3657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>
                <a:solidFill>
                  <a:schemeClr val="dk1"/>
                </a:solidFill>
              </a:rPr>
              <a:t>$15.4 Billion Write Down of Key Brands</a:t>
            </a:r>
            <a:endParaRPr dirty="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Since the $49 billion merger, the company has faced pressure on the value of its brands </a:t>
            </a:r>
            <a:endParaRPr dirty="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The write down of Kraft and Oscar Mayer brands resulted in a fourth-quarter loss, a stark difference from successful cost-management efforts and previously higher margins</a:t>
            </a:r>
            <a:endParaRPr dirty="0"/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Backed by 3G Capital and Berkshire Hathaway, the company reduced dividends and disclosed SEC investigation of the company’s accounting practices</a:t>
            </a:r>
            <a:endParaRPr dirty="0"/>
          </a:p>
          <a:p>
            <a:pPr marL="365760" lvl="0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>
                <a:solidFill>
                  <a:schemeClr val="dk1"/>
                </a:solidFill>
              </a:rPr>
              <a:t>Cost Cutting and Pricing Tactics Reap Underwhelming Results</a:t>
            </a:r>
            <a:endParaRPr dirty="0"/>
          </a:p>
          <a:p>
            <a:pPr marL="827794" lvl="2" indent="-26899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3G Capital’s cost cutting backfired and resulted in a decrease in the company’s growth</a:t>
            </a:r>
            <a:endParaRPr dirty="0">
              <a:solidFill>
                <a:schemeClr val="dk1"/>
              </a:solidFill>
            </a:endParaRPr>
          </a:p>
          <a:p>
            <a:pPr marL="827794" lvl="2" indent="-26899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The company also decided to scale back supermarket promotions and discounts, which had the potential to increase sales of items like Capri Sun drinks and Kraft cheese slices</a:t>
            </a:r>
            <a:endParaRPr dirty="0"/>
          </a:p>
          <a:p>
            <a:pPr marL="365760" lvl="0" indent="-3657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 dirty="0">
                <a:solidFill>
                  <a:schemeClr val="dk1"/>
                </a:solidFill>
              </a:rPr>
              <a:t>The Future of the Company is Unclear in Changing Landscape</a:t>
            </a:r>
            <a:endParaRPr sz="2400" b="1" dirty="0">
              <a:solidFill>
                <a:schemeClr val="dk1"/>
              </a:solidFill>
            </a:endParaRPr>
          </a:p>
          <a:p>
            <a:pPr marL="827794" lvl="2" indent="-26899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Warren Buffett announced that it overpaid for Kraft Heinz and that the company’s bargaining power with supermarkets has decreased since 10 years ago</a:t>
            </a:r>
            <a:endParaRPr dirty="0">
              <a:solidFill>
                <a:schemeClr val="dk1"/>
              </a:solidFill>
            </a:endParaRPr>
          </a:p>
          <a:p>
            <a:pPr marL="827794" lvl="2" indent="-26899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There has been growing awareness of public health issues that result from unhealthy eating</a:t>
            </a:r>
            <a:endParaRPr sz="1800" dirty="0">
              <a:solidFill>
                <a:schemeClr val="dk1"/>
              </a:solidFill>
            </a:endParaRPr>
          </a:p>
          <a:p>
            <a:pPr marL="827794" lvl="2" indent="-26899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 dirty="0">
                <a:solidFill>
                  <a:schemeClr val="dk1"/>
                </a:solidFill>
              </a:rPr>
              <a:t>Supermarkets have seen house brands and private labels grow at a much higher rate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3"/>
          </p:nvPr>
        </p:nvSpPr>
        <p:spPr>
          <a:xfrm>
            <a:off x="502920" y="1"/>
            <a:ext cx="9052500" cy="76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5"/>
              <a:buNone/>
            </a:pPr>
            <a:r>
              <a:rPr lang="en-US" sz="2900" cap="small">
                <a:solidFill>
                  <a:schemeClr val="lt1"/>
                </a:solidFill>
              </a:rPr>
              <a:t>Company of the Week: Kraft Heinz (NASDAQ: KHC)  </a:t>
            </a:r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7208520" y="6975032"/>
            <a:ext cx="2346960" cy="7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</a:t>
            </a:fld>
            <a:endParaRPr sz="1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4" name="Google Shape;64;p12" descr="Image result for staples stock"/>
          <p:cNvSpPr/>
          <p:nvPr/>
        </p:nvSpPr>
        <p:spPr>
          <a:xfrm>
            <a:off x="4876800" y="3733800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65" name="Google Shape;65;p12"/>
          <p:cNvPicPr preferRelativeResize="0"/>
          <p:nvPr/>
        </p:nvPicPr>
        <p:blipFill rotWithShape="1">
          <a:blip r:embed="rId3">
            <a:alphaModFix/>
          </a:blip>
          <a:srcRect l="5000" t="31360" r="6487" b="34445"/>
          <a:stretch/>
        </p:blipFill>
        <p:spPr>
          <a:xfrm>
            <a:off x="7461377" y="885987"/>
            <a:ext cx="1841246" cy="569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body" idx="3"/>
          </p:nvPr>
        </p:nvSpPr>
        <p:spPr>
          <a:xfrm>
            <a:off x="502920" y="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5"/>
              <a:buNone/>
            </a:pPr>
            <a:r>
              <a:rPr lang="en-US" sz="2900" cap="small">
                <a:solidFill>
                  <a:schemeClr val="lt1"/>
                </a:solidFill>
              </a:rPr>
              <a:t>Deal of the Week: Danaher Buys GE’s Biotech Arm</a:t>
            </a:r>
            <a:endParaRPr sz="2900"/>
          </a:p>
        </p:txBody>
      </p:sp>
      <p:sp>
        <p:nvSpPr>
          <p:cNvPr id="72" name="Google Shape;72;p13"/>
          <p:cNvSpPr txBox="1">
            <a:spLocks noGrp="1"/>
          </p:cNvSpPr>
          <p:nvPr>
            <p:ph type="sldNum" idx="12"/>
          </p:nvPr>
        </p:nvSpPr>
        <p:spPr>
          <a:xfrm>
            <a:off x="7208520" y="6975032"/>
            <a:ext cx="2346960" cy="797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875" tIns="50925" rIns="101875" bIns="509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Garamond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fld>
            <a:endParaRPr sz="180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74950" y="4473130"/>
            <a:ext cx="8908500" cy="2501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3875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rgbClr val="FF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8492050" y="858156"/>
            <a:ext cx="5133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</a:pPr>
            <a:r>
              <a:rPr lang="en-US" sz="1000" b="0" i="0" u="none" strike="noStrike" cap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W T 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693271" y="883540"/>
            <a:ext cx="87723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Garamond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EUR/USD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2"/>
          </p:nvPr>
        </p:nvSpPr>
        <p:spPr>
          <a:xfrm>
            <a:off x="473735" y="926983"/>
            <a:ext cx="9052560" cy="6206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t" anchorCtr="0">
            <a:noAutofit/>
          </a:bodyPr>
          <a:lstStyle/>
          <a:p>
            <a:pPr marL="3683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>
                <a:solidFill>
                  <a:schemeClr val="dk1"/>
                </a:solidFill>
              </a:rPr>
              <a:t>GE Sells Biotech Arm for $21 Billion in Cash</a:t>
            </a:r>
            <a:endParaRPr sz="180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Larry Culp became GE’s CEO in October and had previously worked at Danaher</a:t>
            </a:r>
            <a:endParaRPr sz="180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Market responded positively to deal: both GE and Danaher’s shares were up ~8%</a:t>
            </a:r>
            <a:endParaRPr sz="180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Danaher purchased GE Biotech at 17x TTM EBITDA and 7x FY 2019 Revenue</a:t>
            </a:r>
            <a:endParaRPr sz="1800">
              <a:solidFill>
                <a:schemeClr val="dk1"/>
              </a:solidFill>
            </a:endParaRPr>
          </a:p>
          <a:p>
            <a:pPr marL="3683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</a:pPr>
            <a:r>
              <a:rPr lang="en-US" sz="2400" b="1">
                <a:solidFill>
                  <a:schemeClr val="dk1"/>
                </a:solidFill>
              </a:rPr>
              <a:t>Danaher Acquires Fast Growing Biotech Business</a:t>
            </a:r>
            <a:endParaRPr sz="2400" b="1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Through a series of business acquisitions from 2001 to 2015, Larry Culp grew Danaher’s revenue from $4 million to $20 million by the time he retired from the company </a:t>
            </a:r>
            <a:endParaRPr sz="180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Danaher will raise about $3 billion in an equity offering to help finance the deal</a:t>
            </a:r>
            <a:endParaRPr sz="1800">
              <a:solidFill>
                <a:schemeClr val="dk1"/>
              </a:solidFill>
            </a:endParaRPr>
          </a:p>
          <a:p>
            <a:pPr marL="36830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-US" sz="2400" b="1">
                <a:solidFill>
                  <a:schemeClr val="dk1"/>
                </a:solidFill>
              </a:rPr>
              <a:t>GE to Pay Down Debt and Improve Balance Sheet</a:t>
            </a:r>
            <a:endParaRPr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497D"/>
              </a:buClr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Cash injection will allow GE to “play a little more offense (in restructuring)”, per Culp</a:t>
            </a:r>
            <a:endParaRPr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F497D"/>
              </a:buClr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Danaher will pay in cash and will assume about $400 million of GE’s pension liabilities</a:t>
            </a:r>
            <a:endParaRPr sz="1800">
              <a:solidFill>
                <a:schemeClr val="dk1"/>
              </a:solidFill>
            </a:endParaRPr>
          </a:p>
          <a:p>
            <a:pPr marL="827793" lvl="2" indent="-31979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–"/>
            </a:pPr>
            <a:r>
              <a:rPr lang="en-US" sz="1800">
                <a:solidFill>
                  <a:schemeClr val="dk1"/>
                </a:solidFill>
              </a:rPr>
              <a:t>Biotech business was non-core as GE plans to focus on their aviation and power divisions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59583" y="5698788"/>
            <a:ext cx="2298519" cy="90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3026" y="5634319"/>
            <a:ext cx="2095500" cy="100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482102" y="4645150"/>
            <a:ext cx="9052559" cy="768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0925" rIns="101875" bIns="50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5"/>
              <a:buNone/>
            </a:pPr>
            <a:r>
              <a:rPr lang="en-US"/>
              <a:t>Up Next: Morgan Stanley</a:t>
            </a: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>
            <a:off x="0" y="7069138"/>
            <a:ext cx="3200399" cy="62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2059" marR="0" lvl="0" indent="-382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Arial"/>
              <a:buChar char="•"/>
            </a:pPr>
            <a:r>
              <a:rPr lang="en-US" sz="2900" cap="small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New Section</a:t>
            </a:r>
            <a:endParaRPr/>
          </a:p>
        </p:txBody>
      </p:sp>
      <p:sp>
        <p:nvSpPr>
          <p:cNvPr id="85" name="Google Shape;85;p14" descr="data:image/jpeg;base64,/9j/4AAQSkZJRgABAQAAAQABAAD/2wCEAAkGBxAPDw8PDw8PDQ8PEAwPDw0PDA8NDQ0NFBQWFxQRFRUYHCkgGBolGxQVITEhJSkrLi4uFx8zODMsNygtLisBCgoKDg0OGhAQGCwkHiQvLCwsLSwsLC8vLCwsLCwsLCwsLCwsLCwtLCwsLCwsLCwsLC0sLCwsNywsLCwrKywsLP/AABEIAMIBAwMBIgACEQEDEQH/xAAcAAACAgMBAQAAAAAAAAAAAAAAAQIHAwUGBAj/xABMEAACAQMABgUGCAoIBwEAAAAAAQIDBBEFBxIhMVEGQWFxkRMiI1Kh0RQkMmKBsbPBJTVCU2NydKKjskNUc4KTlOHwFjM0ZITC0hX/xAAaAQEAAwEBAQAAAAAAAAAAAAAAAQMEAgUG/8QALREAAgIBAwMDAgUFAAAAAAAAAAECAxEEMTISIUEFIjNRkRNCUmGBFHGhsdH/2gAMAwEAAhEDEQA/AKwUScYjiiaR7ODFkSiS2SSRJIkgjsjwSwMAhglglgMAEcD2SWAwARwGCWB4AIYDBPAYAI4HsksDwAQaDBMMAEMBgngWACOAwSwGACLI4MmBYAIYDBMMAGPBFoytCaJBhcSDiZ2iDRGCTC4mOUT0NGOSOWiUYNkDJsgc4JyZkiaQkiSLTgkkMAAGMQ0QAQxDAHgAGAIMDAAEADABAAwBDAABAPAgAAeBACAYgAEMACLEyTESCLRHBMTAMckQaMskQZBJiwBICAZIjQJEjogBiGgBpDEhkABghoAWBjAAAAYAh4AlQozqS2YRcn7F2t9REpJLLOoxcnhIgZ7a1qVfkQcu3hFfTwN5Y6ChHfV9JL1f6Ne//e43EFhYSSS4JLCR5t3qCXaCyexp/SJSWbXj9kaC36PSe+pNR+bFbT8WbCloKhHipT75tfVg2OSRhnq7pfmPTr0FEPy5/v3PGtF26/oofSs/WD0ZQ4eSh4YM868FxnCPfOKFG4pvhOD7pxf3lX4tn6n92XfgV/pX2R46uhKEuEHHtjOSPFX6O+pU+iaz7Ub7ImWR1V0dpFU9DRPeC/0cbdaOq0/lQ3etHzonjO4eTX32iqdTel5OXrR4N9qN1XqPixfyjzr/AEfzU/4f/TlwZnu7SdJ4ktz4SXyWYD0ozjJZTPFnXKEumSwxMTGJnRwJgDAAi0QaMjIsAx4GPAAklEYASQAwAAYwGQAQwQ0AAwAABNjbMtlautPYW5cZS9WJxOagsvYsrrlZJRiu7JWFlKvLC3RXyp9S7FzZ1VnawpR2YLC63+VJ82yNtRjTioxWEuC+9mfaXF7sJtt8EjwNTqpWv9vofWaPQR08c7y8syI8WkdL0bdeknmX5uO+f+n0mi010kbbp227qdbrf6vLvNFStW/Om2297beW2WafRSs7y7Iz6v1KFPth3f8Ag2950qrT3UYKkubW3P27kaqrO4q/8ypUl3zePA9MKSXBGWnBtpRTlJtJRjFylJvgklvb7D1YaWqHg8S3XX2PvL7GtWju4Ho3PJ8efUWb0c1aXFfE7uTtKT/olsyuZLu4Q6uOXzSOz0zoC1sdF36tqMYP4LcKVR+fVn5r+VN733cOw5lZWnhLJUvxH3bKBp061LfTqzh+rUkjZWnSW6pNKqlXj85bM/Fe4wx3pBKJ3PS1z3R1XrLq9pM6fRmnqFxhJ+Tqfm57m+58GbOUCu69mnvW5m00N0iqUGqdxmpS4KpvdSn3+svb9R5l+hlDvHuj2tL6pGb6bOz+vg6m4t04tNJp8Yvgc1pLRzpedHfTfjDsfYdPKvGSTi1KMkmpJ5TXMxbuDWYvinvTRmo1MqZdtvKN+p0cNTD3b+GcaB7tLaP8jLMd9OXyX6r9VnhPoa7I2RUo7HyN1MqpuEt0IBiOyoTItEmJgEMAMABgAIkDGJDAGhoRJLOFxbaSS3tt9SIADR1Oh+gOkLlKXklbQeGp3EnTbXNQScvFI6a21T7vS3u/lTtty+lz3+BVK6C8nahJ+CsRloV9U8cejvXn59smvZI5/Surq/oJyhGF1FddGXn4/Ulh+GSFfB+Q4SXg45ohUnUivRTnDL37MmsnoqU3FuMk4yTw4yTjJPk0+BAslFSWGRCcoPMXhnm+F3f56r4sVS4uZrZnVqyi+KbeGbbRWi613U8lb03WqbLnsRlGL2E0nLMmlxkvE3K6B6T/AKpL/Gof/ZS6qVukaP6q9rkzk6Fso95nSN1pTove2lPytxbypU8qO2505LafBebJmnLk09jM8+SLNx0KWdJ2P7RSfg8krLopf16catK1qVKc1mE06aUlwyss3nQ/olf0dIWlWraVKdKFVSnUbp4ilF73iWeOPErsnHD7nUU8lzGi6dP8F3/7NW+o3ppumdtUraOvKVKDqVKlGcYU4/KlJ43I82O6NT2PnuPBDwbtdEdI4XxG4/wzz32gLu3g6la2rUqaaTnODUU28JZPWU4/Ux4Zq2jDUppnoZktbWpWmqdKnOrN5xCEHOTwsvciWQsnltL2tbJqm4yg9+zNNqL7N+4y/wDElx6lLwl7zZPo1ff1K6/y1T3HnudC3NKLnUta9OCxmc7epGC6t7awjLLTUTeWkboa/U1x6VJ4PJV07WqRdOVOlsy47pZXat/ExpD2Vy9gF9VMKliKKLtRZc8zeWIQ2BYUCExiYAgAQAAAHQGhoQ4pyajFOUpNRjFb5Sk3hJLrbe45bwSe/QeiK17XjQoR2py3tvKhTguM5PqS/wBOJdnRXobbaPipKKrXGPOuZxW0m+Kpr8iPdv5tkug/RqOjrZQaTuKuzO4qLfmfVBP1Y8PF9Z0R5t1zm8LY0wgkAZPBpjTNCzg6lepGCSbxlbT7l9/ArjS+t9JtWlsppZ8+rKWH3JYwVRhKWyO20ty1xlLW+uK8i/SWdvOPKNSpTl4717Dt+i2seyv5RpNytLiW6NGs1ipLlCa3SfY8PsJlVJbohSTNp0m6K21/F+UjsVkvMuIJKpF9SfrLsfsKU6RaErWFZ0a638YVI58nVh60X93UfRDf0dvBJFL60OlMLutG1oqMqdCTbq4Wdt8Un/v3XaacurHg4sisZMmp2OdI1Hys6/tq0S5indTMfj1w+VrJeNWn7i4jjUcya+JxmtuWNGS7a1D62UrIubXA/wAHJc69Eplo06bgVW8i/wDoH+K7H9np/eb8rHozrGsLSztret5dVKNKMJ7NDajlZ4PPA6LQmsPR97Xp21CVbytXb2FOi4J7MXJ787t0WY5xkm+xfFrB1gAePS2kqVpQqXFeTjSpJSnJRcmllLgu84Oj2HIa1t2ia/8AaWn20DGtaGifz9T/AC9T3HPawOnFhe2FS3tqsp1Z1LdqLpTh5sZpve12FtcJda7HE2sMrVs6zVQs6Vh2ULl+xL7zkjr9UazpTutbl/vU195vu4Mz17l2HLaz540Tdf8AjrxqwOpOR1rPGibjtnar+LE86vkjTLZlIgCEesYwExiAAixiYAAIAAyAkM6AsnZ6p9Eq4v8AysknC0gqvfWk9mkv55d8EcYy4dTNps2Ver11bhrPzKcYpe2UjNqJYgyytZZYKPBpvScLShUrTaSinjLwnLDfhuz9B70Vnrm0g1Cjbp4U2nJc1xf1Q8Tz649UkjTJ4WSuNP6YraQrSq1ZPY2m4QfUuptc/qPFGkl1EooketGKisIxtt7i2FyMVW1T4bnxXeehDDSGcHRPWFeux+BT86ovMV3tN1J0uU11tc+vr688vTpY3ve3vbe9tmXASOY1xjsS5N7lgal18au3yt4LxqL3FuoqbUqvT3r5UbdeM5+4tlHn6j5GaKuJwmuF/EKa53FMqBFt65JfEqC5117EVJk16XgU3cjFUoqXE6TVhbpaXtGs7vhL/gVDnmdTqtWdLUOyF0/4Uved3cGcw3Rehy2s38UXnbGkvGpBHVHJ60njRNz2u3X8WB5sOSNctmUP8GXaONuk85ZmQM9cwkGdrqej+Eaj5Wlf7SkcVI7rU1H49XfK1n7alP3FN/BllfIuE43W4/wVU7a1ov4if3HZHEa4ZY0Zjnc2y/mf3Hn1c0aZ8WU0IaEesYxMAEADExsQAgAAAAQzoCZd+qVr/wDKp46q10n37efqwUgy29Sl6pW11bt+dSrQqpcoVYJfXTl4mTVL2FtW5ZCKi1yU38Jt5dTjU7uEPcy3ThdbGh3XtI14LMqEtp7t+xwf1syUS6bEy6xZiym0SREZ6pkJAJDIAxMAkAWPqUXpL9/Ms1+9V9xaqKu1KR/69/sa+2LRR5d/yM118Svdc7+K2y515fylT5LV1zv0Fov00/5SqTZpvjKLuQmzrdVKzpWl2Url/uY+85JnYapFnSkey3uX/Kd3cGRDdF3HIa1pY0Tcds7VfxYnXnHa2vxVV7atr9pE82vmjTLZlKIAQj2DERkd9qWj8bu3yt4LxqL3HAyRYWpNenvXyo268Zy9xRqODLauSLaOD1yy/B9Nc7uj7IVGd4V/rnfxGh23dP7OoYKeaNE+LKhAYj1TGIAYACEyRFkgQABAEgEhnQA6PV5pxWOkKUpvFGuvg9bL82Kk04TfdJLf1JyOcRGpHKw+0rsj1RaOovDPqREatOM4uMkpRkmmnwaZwOq7pmrqlGyuZpXdKOKcpPDuqMeDXOaXHnx54sE8mUXF4ZrTyilOm3QirZzlWoQlVtZNyzGLlKh2SS6u041dm8+nTU3vRmxry2qtpQnJ8Z+TUZPvccZNVeqwsSRVKrL7Hzybzo10WutITXkYOFHKU7qaaowXXh/lv5q+nBc9r0S0dSe1Cyt9pcHKkqjXdtZNzFJJJJJLcklhJciZ6vt7UQqfqytOlerunSs4zs1KVagm6u025XEeMnjgmuSKuZ9OooPWFStad/VjazUk/OqQivMp1XxSY09zb6WLYLdHYalF6O+fz7VeEanvLMRW+pVfF7x/p6S8IZ+8siJnu+RlkOKK210v0Vmv0tR/ulWtln66n5tmvn1X7CrzdpvjRnt5A2dlqhX4TfZbXD/egcWzq9Vd2qelKSe7y1OvRX6zW2v5MHd3BiG5epxmtv8AFVX+2tftEdkeDT2iqd5bVbarlQqpLaXyoSTTjJdqaTPMg0pJmqSysHzkM796qbvaaVxbbHVN+UUmuezj7zfaI1aWtv6a8qyu/JpzcNnyVukll5WW5fS8dh6MtRWvJlVUinpFjakV6W/fzLNeMqvuK6ubpValSokoqpUqTjFJRjGMpNqKXUkmiytSK36QfZZL7YjUfGyauRaZXeup/E7Vc7peylMsQrjXa/i1mudzJ+FKXvMVPyIvs4sqgQCPVMg2IAAEJjIyIAALIgBJkjGmTR0BjEABCSaanByhOLUoyjJxlGS4NNb0+0sbonrYnTSo6ThKolhK8pRXlEv0tNfK/Wjv+b1lekJwTKLKYzXcsjNo+lNEabtbyO3a3FK4XWoTTnHslD5UX2NGwR8q+QaalF4kuEovZkn2NcDZ2/SPSNJYhfXkVydzUmv3mzLLSPwy1Wo+mDw6V0zbWkXO5r06CXrzSk+6PF/QfO9bpPpKosTv7uSfFeXlH6sGslSlN7U3KUnxlOTnJ/SxHSy8sO1FjdMtaUq8ZW+j1KnTlmMrmSxUmvmrqRXtKD3tttve23lt8yVOiomTBrrqUF2KJTbLb1Kx+KXb/wC5S8KUPeWJE+Y431xRWKFevQTeWqNepSUnzai1lk10h0iuF/e/5ut7zNZppSk2mWxtSWCytdct9mv7VlZBVv7iu07ivWr7PyXVqyqOPPGXuA1UwcIYZVN5lkQ6NedKcKtKWxUpThUpy47M4vKfasoBNFjWVg5TPoXol0jo6Sto16TSmsRr0M5nQq9cX2cn1o3Z8wWN5cWlVV7WtOhUW5yhjEo+rKL3SXYztbLXDewilWtbavJflxnUt2+9ecjzp6aSftNMbU13LqOX1m6S+DaKuWnidZRt4b9+arUXj+7tP6Cv7vXDeSTVK0tqL9aVSpXx9HmnGaX05eX81O6rzrY+TD5NKH6sFuXfxFeml1JsSsWOx5YLCLU1ILzL5/OtV4Kp7yrdncbno/0uutGRqK2VCSqyjKaq05TeYppYakscWa7ouUMIqraTyz6IK013S9DYr9PWfhT/ANTnIa3tIddvZy/u1l/7mn6U9Mq+lFRjWpUaSoupKPktvznJJPO03y9plqpnGabRbOacTTCAD0DMAmAMAWSLG2RbADIEcjIJIJk0YkTR0QTGRTGgBjEMAYyIwBjQkABIMiAEDQxDADI8kRgDEAAARdNPqJA2QCHklyJpIMgSSAmhiAIumuSBQXIkAwAYgEAAmAmyAJkGOTINgkMgRyBGQRTJpmGLJJk5BmTJJmJMkpEkGTI0yCY8kgmBHIZAJ5GiGR5AJZDJHIZAJoCOQyCCYEMhkAmGSGQyATyBDI8kAkBDIZBJPIZIZFkAnkWSORZAJiyQciLkATbIORGUyDmc5JwTbMbZFzMcqhy5HWDJtAed1BnPUhgcTIgA7IJoaADogkiYASQNDAAAAAJA0AAQAGwAIgQ2AEgYmAEABiAEjEAACBiAAbIsAIAiLACCTHIhIAOGdIxzMUgA4Z0jGwACk6P/2Q=="/>
          <p:cNvSpPr/>
          <p:nvPr/>
        </p:nvSpPr>
        <p:spPr>
          <a:xfrm>
            <a:off x="155573" y="-144463"/>
            <a:ext cx="4418254" cy="4418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2161440"/>
            <a:ext cx="8229600" cy="111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itle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n-Titl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Non-Titl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Macintosh PowerPoint</Application>
  <PresentationFormat>Custom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Merriweather Sans</vt:lpstr>
      <vt:lpstr>Noto Sans Symbols</vt:lpstr>
      <vt:lpstr>Title Design</vt:lpstr>
      <vt:lpstr>Non-Title Theme</vt:lpstr>
      <vt:lpstr>3_Non-Title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jesschen34@gmail.com</cp:lastModifiedBy>
  <cp:revision>1</cp:revision>
  <dcterms:modified xsi:type="dcterms:W3CDTF">2019-02-28T17:05:55Z</dcterms:modified>
</cp:coreProperties>
</file>